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6"/>
  </p:notesMasterIdLst>
  <p:sldIdLst>
    <p:sldId id="256" r:id="rId2"/>
    <p:sldId id="259" r:id="rId3"/>
    <p:sldId id="407" r:id="rId4"/>
    <p:sldId id="387" r:id="rId5"/>
    <p:sldId id="401" r:id="rId6"/>
    <p:sldId id="267" r:id="rId7"/>
    <p:sldId id="402" r:id="rId8"/>
    <p:sldId id="395" r:id="rId9"/>
    <p:sldId id="313" r:id="rId10"/>
    <p:sldId id="296" r:id="rId11"/>
    <p:sldId id="272" r:id="rId12"/>
    <p:sldId id="274" r:id="rId13"/>
    <p:sldId id="275" r:id="rId14"/>
    <p:sldId id="276" r:id="rId15"/>
    <p:sldId id="279" r:id="rId16"/>
    <p:sldId id="352" r:id="rId17"/>
    <p:sldId id="354" r:id="rId18"/>
    <p:sldId id="283" r:id="rId19"/>
    <p:sldId id="281" r:id="rId20"/>
    <p:sldId id="290" r:id="rId21"/>
    <p:sldId id="355" r:id="rId22"/>
    <p:sldId id="357" r:id="rId23"/>
    <p:sldId id="358" r:id="rId24"/>
    <p:sldId id="285" r:id="rId25"/>
    <p:sldId id="338" r:id="rId26"/>
    <p:sldId id="405" r:id="rId27"/>
    <p:sldId id="406" r:id="rId28"/>
    <p:sldId id="404" r:id="rId29"/>
    <p:sldId id="408" r:id="rId30"/>
    <p:sldId id="409" r:id="rId31"/>
    <p:sldId id="410" r:id="rId32"/>
    <p:sldId id="377" r:id="rId33"/>
    <p:sldId id="380" r:id="rId34"/>
    <p:sldId id="378" r:id="rId35"/>
    <p:sldId id="379" r:id="rId36"/>
    <p:sldId id="381" r:id="rId37"/>
    <p:sldId id="397" r:id="rId38"/>
    <p:sldId id="398" r:id="rId39"/>
    <p:sldId id="399" r:id="rId40"/>
    <p:sldId id="400" r:id="rId41"/>
    <p:sldId id="384" r:id="rId42"/>
    <p:sldId id="396" r:id="rId43"/>
    <p:sldId id="388" r:id="rId44"/>
    <p:sldId id="389" r:id="rId4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36544F"/>
    <a:srgbClr val="5AB88F"/>
    <a:srgbClr val="E99866"/>
    <a:srgbClr val="025249"/>
    <a:srgbClr val="41719C"/>
    <a:srgbClr val="D4EBE9"/>
    <a:srgbClr val="C1402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70"/>
    <p:restoredTop sz="85152" autoAdjust="0"/>
  </p:normalViewPr>
  <p:slideViewPr>
    <p:cSldViewPr snapToGrid="0" snapToObjects="1">
      <p:cViewPr>
        <p:scale>
          <a:sx n="99" d="100"/>
          <a:sy n="99" d="100"/>
        </p:scale>
        <p:origin x="1648" y="33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0.png>
</file>

<file path=ppt/media/image12.png>
</file>

<file path=ppt/media/image13.png>
</file>

<file path=ppt/media/image14.tif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20.09.17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499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79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059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1804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143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832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 sehen wie das komplette Password Formular; die verwendeten Komponenten </a:t>
            </a:r>
            <a:r>
              <a:rPr lang="de-DE" dirty="0" err="1" smtClean="0"/>
              <a:t>CheckLabelList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kennen wir schon. Neu ist das input-Feld für das Passwort, dessen Inhalt – also das eingegebene Passwort – im Zustand der </a:t>
            </a:r>
            <a:r>
              <a:rPr lang="de-DE" baseline="0" dirty="0" err="1" smtClean="0"/>
              <a:t>PasswordForm</a:t>
            </a:r>
            <a:r>
              <a:rPr lang="de-DE" baseline="0" dirty="0" smtClean="0"/>
              <a:t>-Komponente gespeichert wird.</a:t>
            </a:r>
          </a:p>
          <a:p>
            <a:r>
              <a:rPr lang="de-DE" baseline="0" dirty="0" smtClean="0"/>
              <a:t>Abhängig vom eingegebenen Text werden die „Status“ der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neu bestimmt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76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654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727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0538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301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...dieser</a:t>
            </a:r>
            <a:r>
              <a:rPr lang="de-DE" baseline="0" dirty="0" smtClean="0"/>
              <a:t> Aufruf führt dazu, dass die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119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Herausforderung:</a:t>
            </a:r>
            <a:r>
              <a:rPr lang="de-DE" baseline="0" dirty="0" smtClean="0"/>
              <a:t> </a:t>
            </a:r>
            <a:r>
              <a:rPr lang="de-DE" dirty="0" smtClean="0"/>
              <a:t>BEI JEDEM TASTENDRUCK!!!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38375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06886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0544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7142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197209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1558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6989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0781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31826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70758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640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5541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878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9056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562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227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359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BED-CON BERLIN | SEPTEMBER </a:t>
            </a:r>
            <a:r>
              <a:rPr lang="de-DE" sz="1400" spc="80" dirty="0" smtClean="0">
                <a:solidFill>
                  <a:srgbClr val="D4EBE9"/>
                </a:solidFill>
              </a:rPr>
              <a:t>2017 | @NILSHARTMANN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221049" y="1640063"/>
            <a:ext cx="7463903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7811">
            <a:off x="7842855" y="891147"/>
            <a:ext cx="1117578" cy="99428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383853" y="1640063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252179" y="4351446"/>
            <a:ext cx="336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http</a:t>
            </a:r>
            <a:r>
              <a:rPr lang="de-DE" b="1" dirty="0">
                <a:solidFill>
                  <a:srgbClr val="025249"/>
                </a:solidFill>
              </a:rPr>
              <a:t>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bedcon-react</a:t>
            </a:r>
            <a:endParaRPr lang="de-DE" b="1" dirty="0">
              <a:solidFill>
                <a:srgbClr val="025249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383853" y="1470880"/>
            <a:ext cx="72155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800" b="1" dirty="0" smtClean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r>
              <a:rPr lang="de-DE" sz="28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MODERNE </a:t>
            </a:r>
            <a:r>
              <a:rPr lang="de-DE" sz="28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WEB-ANWENDUNGEN MIT</a:t>
            </a:r>
            <a:endParaRPr lang="de-DE" sz="2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081" y="3346869"/>
            <a:ext cx="9271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JSX Spracherweiterung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92309" y="1794715"/>
            <a:ext cx="9317451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Anstatt einer Template Sprache: 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HTML in JavaScript integrieren</a:t>
            </a:r>
            <a:endParaRPr lang="de-DE" sz="227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Erlaubt Schreiben von HTML-artigen Ausdrücken im JavaScript-Code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Wird zu regulärem JavaScript Code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compiliert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(z.B. Babel,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Optional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92309" y="4377225"/>
            <a:ext cx="79008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&lt;h1&gt;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&lt;/h1&gt;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9" name="Rechteck 8"/>
          <p:cNvSpPr/>
          <p:nvPr/>
        </p:nvSpPr>
        <p:spPr>
          <a:xfrm>
            <a:off x="192309" y="5359298"/>
            <a:ext cx="93174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React.createElement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('h1', null,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',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10" name="Rechteck 9"/>
          <p:cNvSpPr/>
          <p:nvPr/>
        </p:nvSpPr>
        <p:spPr>
          <a:xfrm>
            <a:off x="192310" y="4179949"/>
            <a:ext cx="546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92310" y="5129876"/>
            <a:ext cx="2480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Übersetztes JavaScript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80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Komponente: Als Funktion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5537821" cy="18004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7893884" y="3554561"/>
            <a:ext cx="1778311" cy="34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25" b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162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Komponentenfunktion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5" y="1784810"/>
            <a:ext cx="28842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 </a:t>
            </a:r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1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&gt;. . .&lt;/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“&gt;&lt;/div&gt;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src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dist.js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index.html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90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7007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-dom';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'./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')</a:t>
            </a:r>
          </a:p>
          <a:p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39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90347" y="3834716"/>
            <a:ext cx="9415653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&lt;div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{props.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':'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'}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510906" y="2512710"/>
            <a:ext cx="4953000" cy="99283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checked: false,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label: ‘At least 8 characters long.’ 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463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Freihandform 8"/>
          <p:cNvSpPr/>
          <p:nvPr/>
        </p:nvSpPr>
        <p:spPr>
          <a:xfrm rot="1711940">
            <a:off x="3964538" y="3332644"/>
            <a:ext cx="308027" cy="497667"/>
          </a:xfrm>
          <a:custGeom>
            <a:avLst/>
            <a:gdLst>
              <a:gd name="connsiteX0" fmla="*/ 0 w 589043"/>
              <a:gd name="connsiteY0" fmla="*/ 45756 h 801660"/>
              <a:gd name="connsiteX1" fmla="*/ 585216 w 589043"/>
              <a:gd name="connsiteY1" fmla="*/ 82332 h 801660"/>
              <a:gd name="connsiteX2" fmla="*/ 268224 w 589043"/>
              <a:gd name="connsiteY2" fmla="*/ 801660 h 80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043" h="801660">
                <a:moveTo>
                  <a:pt x="0" y="45756"/>
                </a:moveTo>
                <a:cubicBezTo>
                  <a:pt x="270256" y="1052"/>
                  <a:pt x="540512" y="-43652"/>
                  <a:pt x="585216" y="82332"/>
                </a:cubicBezTo>
                <a:cubicBezTo>
                  <a:pt x="629920" y="208316"/>
                  <a:pt x="268224" y="801660"/>
                  <a:pt x="268224" y="801660"/>
                </a:cubicBezTo>
              </a:path>
            </a:pathLst>
          </a:custGeom>
          <a:noFill/>
          <a:ln w="25400"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55797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 Verwenden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230103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false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'At least 8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characters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long' </a:t>
            </a:r>
            <a:r>
              <a:rPr lang="fr-FR" sz="1625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fr-FR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fr-FR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true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label='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Contains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uppercase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letters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.' /&gt;</a:t>
            </a:r>
            <a:endParaRPr lang="de-DE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  <p:sp>
        <p:nvSpPr>
          <p:cNvPr id="12" name="Inhaltsplatzhalter 6"/>
          <p:cNvSpPr txBox="1">
            <a:spLocks/>
          </p:cNvSpPr>
          <p:nvPr/>
        </p:nvSpPr>
        <p:spPr>
          <a:xfrm>
            <a:off x="855282" y="2224815"/>
            <a:ext cx="1547770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CheckLabelList</a:t>
            </a:r>
            <a:endParaRPr lang="de-DE" sz="105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H="1">
            <a:off x="2461948" y="2353618"/>
            <a:ext cx="362545" cy="0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V="1">
            <a:off x="2824493" y="2028549"/>
            <a:ext cx="0" cy="642451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uppierung 22"/>
          <p:cNvGrpSpPr/>
          <p:nvPr/>
        </p:nvGrpSpPr>
        <p:grpSpPr>
          <a:xfrm>
            <a:off x="7026278" y="2179189"/>
            <a:ext cx="1671190" cy="341171"/>
            <a:chOff x="8562382" y="1484370"/>
            <a:chExt cx="2056849" cy="419903"/>
          </a:xfrm>
        </p:grpSpPr>
        <p:sp>
          <p:nvSpPr>
            <p:cNvPr id="17" name="Inhaltsplatzhalter 6"/>
            <p:cNvSpPr txBox="1">
              <a:spLocks/>
            </p:cNvSpPr>
            <p:nvPr/>
          </p:nvSpPr>
          <p:spPr>
            <a:xfrm>
              <a:off x="9326145" y="1574513"/>
              <a:ext cx="1293086" cy="232739"/>
            </a:xfrm>
            <a:prstGeom prst="rect">
              <a:avLst/>
            </a:prstGeom>
          </p:spPr>
          <p:txBody>
            <a:bodyPr vert="horz" lIns="0" tIns="0" rIns="0" bIns="0" rtlCol="0">
              <a:normAutofit fontScale="85000" lnSpcReduction="2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CheckLabel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grpSp>
          <p:nvGrpSpPr>
            <p:cNvPr id="18" name="Gruppieren 25"/>
            <p:cNvGrpSpPr/>
            <p:nvPr/>
          </p:nvGrpSpPr>
          <p:grpSpPr>
            <a:xfrm>
              <a:off x="8562382" y="1484370"/>
              <a:ext cx="325485" cy="419903"/>
              <a:chOff x="7456115" y="1392211"/>
              <a:chExt cx="223107" cy="419903"/>
            </a:xfrm>
          </p:grpSpPr>
          <p:cxnSp>
            <p:nvCxnSpPr>
              <p:cNvPr id="20" name="Gerade Verbindung 10"/>
              <p:cNvCxnSpPr/>
              <p:nvPr/>
            </p:nvCxnSpPr>
            <p:spPr>
              <a:xfrm flipH="1">
                <a:off x="7456116" y="1392211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10"/>
              <p:cNvCxnSpPr/>
              <p:nvPr/>
            </p:nvCxnSpPr>
            <p:spPr>
              <a:xfrm flipV="1">
                <a:off x="7679221" y="1392211"/>
                <a:ext cx="0" cy="419437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Gerade Verbindung 10"/>
              <p:cNvCxnSpPr/>
              <p:nvPr/>
            </p:nvCxnSpPr>
            <p:spPr>
              <a:xfrm flipH="1">
                <a:off x="7456115" y="1812114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Gerade Verbindung 10"/>
            <p:cNvCxnSpPr/>
            <p:nvPr/>
          </p:nvCxnSpPr>
          <p:spPr>
            <a:xfrm flipH="1">
              <a:off x="8887866" y="1694321"/>
              <a:ext cx="325484" cy="0"/>
            </a:xfrm>
            <a:prstGeom prst="line">
              <a:avLst/>
            </a:prstGeom>
            <a:ln w="6350">
              <a:solidFill>
                <a:srgbClr val="41719C"/>
              </a:solidFill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hteck 14"/>
          <p:cNvSpPr/>
          <p:nvPr/>
        </p:nvSpPr>
        <p:spPr>
          <a:xfrm>
            <a:off x="906049" y="1030605"/>
            <a:ext cx="57614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20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</a:t>
            </a: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zusammensetzbar</a:t>
            </a:r>
            <a:endParaRPr lang="de-DE" sz="2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5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. . .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(props)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endParaRPr lang="en-US" sz="1625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checked={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c.checked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key={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/&gt;)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4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Komponenten Klassen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3869" y="1552684"/>
            <a:ext cx="7152132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extends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React.Component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constructor(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super(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componentDidMount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componentWillReceiveProps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shouldComponentUpdate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render() {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return &lt;div&gt;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{</a:t>
            </a:r>
            <a:r>
              <a:rPr lang="en-US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. . ./&gt;)}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&lt;/div&gt;;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en-US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3437" y="1532872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2015 Klasse</a:t>
            </a:r>
          </a:p>
        </p:txBody>
      </p:sp>
      <p:sp>
        <p:nvSpPr>
          <p:cNvPr id="8" name="Rechteck 7"/>
          <p:cNvSpPr/>
          <p:nvPr/>
        </p:nvSpPr>
        <p:spPr>
          <a:xfrm>
            <a:off x="73437" y="1820374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Konstruktor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3437" y="3037448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Lifecycle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Methoden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73437" y="3795257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-Methode (</a:t>
            </a:r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pflicht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12" name="Rechteck 11"/>
          <p:cNvSpPr/>
          <p:nvPr/>
        </p:nvSpPr>
        <p:spPr>
          <a:xfrm>
            <a:off x="73437" y="4277991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Objekt</a:t>
            </a:r>
          </a:p>
        </p:txBody>
      </p:sp>
    </p:spTree>
    <p:extLst>
      <p:ext uri="{BB962C8B-B14F-4D97-AF65-F5344CB8AC3E}">
        <p14:creationId xmlns:p14="http://schemas.microsoft.com/office/powerpoint/2010/main" val="55555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von Komponenten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564641" y="1554290"/>
            <a:ext cx="8952845" cy="499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(„</a:t>
            </a:r>
            <a:r>
              <a:rPr lang="de-DE" sz="2275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“)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Komponenten-intern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Inhalt von Eingabefeld, Antwort vom Server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 mit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Key-Value-Paaren</a:t>
            </a:r>
            <a:endParaRPr lang="de-DE" sz="2275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this.setState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in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verfügbar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this.setState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 triggert erneutes 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Rendern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auch alle Unterkomponenten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Kein 2-Wege-Databinding</a:t>
            </a:r>
          </a:p>
          <a:p>
            <a:endParaRPr lang="de-DE" sz="2275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Zum Vergleich: Properties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Von außen übergeben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Unveränderlich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sz="2275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this.props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(Key-Value-Paare)</a:t>
            </a:r>
          </a:p>
          <a:p>
            <a:pPr marL="232172" indent="-232172"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36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42" y="1876179"/>
            <a:ext cx="416973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830360" y="1745164"/>
            <a:ext cx="8245281" cy="3668443"/>
            <a:chOff x="1261984" y="1745164"/>
            <a:chExt cx="8245281" cy="3668443"/>
          </a:xfrm>
        </p:grpSpPr>
        <p:sp>
          <p:nvSpPr>
            <p:cNvPr id="4" name="Inhaltsplatzhalter 6"/>
            <p:cNvSpPr txBox="1">
              <a:spLocks/>
            </p:cNvSpPr>
            <p:nvPr/>
          </p:nvSpPr>
          <p:spPr>
            <a:xfrm>
              <a:off x="1261984" y="3633259"/>
              <a:ext cx="1919567" cy="344318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PasswordForm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5" name="Gerade Verbindung 10"/>
            <p:cNvCxnSpPr/>
            <p:nvPr/>
          </p:nvCxnSpPr>
          <p:spPr>
            <a:xfrm flipH="1">
              <a:off x="3301759" y="3772709"/>
              <a:ext cx="362544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 Verbindung 10"/>
            <p:cNvCxnSpPr/>
            <p:nvPr/>
          </p:nvCxnSpPr>
          <p:spPr>
            <a:xfrm flipV="1">
              <a:off x="3664303" y="2389367"/>
              <a:ext cx="0" cy="302424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Inhaltsplatzhalter 6"/>
            <p:cNvSpPr txBox="1">
              <a:spLocks/>
            </p:cNvSpPr>
            <p:nvPr/>
          </p:nvSpPr>
          <p:spPr>
            <a:xfrm>
              <a:off x="5834064" y="1745164"/>
              <a:ext cx="1886011" cy="40481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6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Interner Zustand!</a:t>
              </a:r>
            </a:p>
          </p:txBody>
        </p:sp>
        <p:sp>
          <p:nvSpPr>
            <p:cNvPr id="15" name="Inhaltsplatzhalter 6"/>
            <p:cNvSpPr txBox="1">
              <a:spLocks/>
            </p:cNvSpPr>
            <p:nvPr/>
          </p:nvSpPr>
          <p:spPr>
            <a:xfrm>
              <a:off x="4569734" y="2514797"/>
              <a:ext cx="1227987" cy="315859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rPr>
                <a:t>input</a:t>
              </a:r>
              <a:endParaRPr lang="de-DE" sz="1600" b="1" spc="4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endParaRPr>
            </a:p>
          </p:txBody>
        </p:sp>
        <p:cxnSp>
          <p:nvCxnSpPr>
            <p:cNvPr id="16" name="Gerade Verbindung 10"/>
            <p:cNvCxnSpPr/>
            <p:nvPr/>
          </p:nvCxnSpPr>
          <p:spPr>
            <a:xfrm flipV="1">
              <a:off x="6053923" y="2470037"/>
              <a:ext cx="0" cy="400957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>
              <a:off x="5883122" y="2670516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0"/>
            <p:cNvCxnSpPr/>
            <p:nvPr/>
          </p:nvCxnSpPr>
          <p:spPr>
            <a:xfrm flipH="1" flipV="1">
              <a:off x="3664303" y="2375310"/>
              <a:ext cx="2560423" cy="12482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0"/>
            <p:cNvCxnSpPr/>
            <p:nvPr/>
          </p:nvCxnSpPr>
          <p:spPr>
            <a:xfrm flipH="1">
              <a:off x="3664302" y="5412033"/>
              <a:ext cx="2560422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10"/>
            <p:cNvCxnSpPr/>
            <p:nvPr/>
          </p:nvCxnSpPr>
          <p:spPr>
            <a:xfrm>
              <a:off x="6053923" y="2470037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10"/>
            <p:cNvCxnSpPr/>
            <p:nvPr/>
          </p:nvCxnSpPr>
          <p:spPr>
            <a:xfrm>
              <a:off x="6053923" y="2870995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Bild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2193" y="2390940"/>
              <a:ext cx="3225072" cy="3021093"/>
            </a:xfrm>
            <a:prstGeom prst="rect">
              <a:avLst/>
            </a:prstGeom>
          </p:spPr>
        </p:pic>
        <p:sp>
          <p:nvSpPr>
            <p:cNvPr id="27" name="Rechteck 26"/>
            <p:cNvSpPr/>
            <p:nvPr/>
          </p:nvSpPr>
          <p:spPr>
            <a:xfrm>
              <a:off x="6435501" y="2514797"/>
              <a:ext cx="695779" cy="271099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  <p:cxnSp>
          <p:nvCxnSpPr>
            <p:cNvPr id="28" name="Gerader Verbinder 21"/>
            <p:cNvCxnSpPr/>
            <p:nvPr/>
          </p:nvCxnSpPr>
          <p:spPr>
            <a:xfrm flipH="1" flipV="1">
              <a:off x="6775838" y="2012206"/>
              <a:ext cx="1" cy="502591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hteck 6"/>
          <p:cNvSpPr/>
          <p:nvPr/>
        </p:nvSpPr>
        <p:spPr>
          <a:xfrm>
            <a:off x="5850569" y="2870994"/>
            <a:ext cx="3415351" cy="2625566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320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value={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</p:spTree>
    <p:extLst>
      <p:ext uri="{BB962C8B-B14F-4D97-AF65-F5344CB8AC3E}">
        <p14:creationId xmlns:p14="http://schemas.microsoft.com/office/powerpoint/2010/main" val="207674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)}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46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4618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cxnSp>
        <p:nvCxnSpPr>
          <p:cNvPr id="38" name="Gerade Verbindung 37"/>
          <p:cNvCxnSpPr/>
          <p:nvPr/>
        </p:nvCxnSpPr>
        <p:spPr>
          <a:xfrm>
            <a:off x="8063484" y="5594907"/>
            <a:ext cx="1557719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9621203" y="2724757"/>
            <a:ext cx="0" cy="287015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/>
          <p:cNvCxnSpPr/>
          <p:nvPr/>
        </p:nvCxnSpPr>
        <p:spPr>
          <a:xfrm>
            <a:off x="5655088" y="2713982"/>
            <a:ext cx="3966115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hteck 47"/>
          <p:cNvSpPr/>
          <p:nvPr/>
        </p:nvSpPr>
        <p:spPr>
          <a:xfrm>
            <a:off x="8192262" y="257644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/>
          <p:cNvCxnSpPr/>
          <p:nvPr/>
        </p:nvCxnSpPr>
        <p:spPr>
          <a:xfrm>
            <a:off x="5655088" y="3953986"/>
            <a:ext cx="0" cy="1166654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/>
          <p:cNvSpPr/>
          <p:nvPr/>
        </p:nvSpPr>
        <p:spPr>
          <a:xfrm>
            <a:off x="5075158" y="429399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  <a:endParaRPr lang="de-DE" sz="13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362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: Uni </a:t>
            </a:r>
            <a:r>
              <a:rPr lang="de-DE" dirty="0" err="1" smtClean="0"/>
              <a:t>directional</a:t>
            </a:r>
            <a:r>
              <a:rPr lang="de-DE" dirty="0" smtClean="0"/>
              <a:t> </a:t>
            </a:r>
            <a:r>
              <a:rPr lang="de-DE" dirty="0" err="1" smtClean="0"/>
              <a:t>dataflow</a:t>
            </a:r>
            <a:endParaRPr lang="de-DE" dirty="0"/>
          </a:p>
        </p:txBody>
      </p:sp>
      <p:sp>
        <p:nvSpPr>
          <p:cNvPr id="2" name="Rechteck 1"/>
          <p:cNvSpPr/>
          <p:nvPr/>
        </p:nvSpPr>
        <p:spPr>
          <a:xfrm>
            <a:off x="838200" y="914043"/>
            <a:ext cx="89789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PasswordForm</a:t>
            </a:r>
            <a:r>
              <a:rPr lang="de-DE" sz="1400" dirty="0">
                <a:solidFill>
                  <a:srgbClr val="57A2C5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</a:t>
            </a:r>
            <a:r>
              <a:rPr lang="de-DE" sz="1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 }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 . .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render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()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this.checkPassword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. . .;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0;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type='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 =&gt; 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this.onPasswordChange</a:t>
            </a:r>
            <a:r>
              <a:rPr lang="de-DE" sz="1400" b="1" dirty="0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event.target.value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)}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CheckLabelList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&gt; 0 ?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='Label'&gt;{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: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 Label-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success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'&gt;All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}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Button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='Set Password'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enabled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4" name="Rechteck 3"/>
          <p:cNvSpPr/>
          <p:nvPr/>
        </p:nvSpPr>
        <p:spPr>
          <a:xfrm>
            <a:off x="838200" y="914043"/>
            <a:ext cx="8394700" cy="5693866"/>
          </a:xfrm>
          <a:prstGeom prst="rect">
            <a:avLst/>
          </a:prstGeom>
          <a:solidFill>
            <a:srgbClr val="D4EBE9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938" y="1091842"/>
            <a:ext cx="7164512" cy="4813657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0" y="6134100"/>
            <a:ext cx="990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RESPOND TO EVENTS &amp; RENDER UI</a:t>
            </a:r>
            <a:endParaRPr lang="de-DE" sz="2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33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Komponentenhierarchien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443871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Typische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Anwendungen: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Hierarchisch 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aufgebaut</a:t>
            </a:r>
            <a:endParaRPr lang="de-DE" sz="24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10" name="Bild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0" y="1176297"/>
            <a:ext cx="595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0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390" y="1177089"/>
            <a:ext cx="7150100" cy="3098800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Kommunikation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03200" y="443871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Kommunikation zwischen Komponenten: 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Events und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Callbacks</a:t>
            </a:r>
            <a:endParaRPr lang="de-DE" sz="2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72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744309" y="2943698"/>
            <a:ext cx="656942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Demo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275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461727" y="1836717"/>
            <a:ext cx="2982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000" b="1" dirty="0">
                <a:solidFill>
                  <a:srgbClr val="025249"/>
                </a:solidFill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bedcon-react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6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SINGLE PAGE APPLICATIONS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744309" y="2943698"/>
            <a:ext cx="645240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https://</a:t>
            </a:r>
            <a:r>
              <a:rPr lang="de-DE" spc="100" dirty="0" err="1"/>
              <a:t>facebook.github.io</a:t>
            </a:r>
            <a:r>
              <a:rPr lang="de-DE" spc="100" dirty="0"/>
              <a:t>/</a:t>
            </a:r>
            <a:r>
              <a:rPr lang="de-DE" spc="100" dirty="0" err="1"/>
              <a:t>react</a:t>
            </a:r>
            <a:r>
              <a:rPr lang="de-DE" spc="1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41344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30514" y="3342358"/>
            <a:ext cx="504497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Anhang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53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755712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"JavaScript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that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scales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www.typescriptlang.org</a:t>
            </a:r>
            <a:r>
              <a:rPr lang="de-DE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930157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</a:t>
            </a:r>
            <a:r>
              <a:rPr lang="de-DE" dirty="0" err="1" smtClean="0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 mit Typ-System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Gültiger JavaScript-Code auch gültiger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übersetzt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JavaScript-Code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auch JSX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z.B. IDEA,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VS Code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l="18996"/>
          <a:stretch/>
        </p:blipFill>
        <p:spPr>
          <a:xfrm>
            <a:off x="4697928" y="3337440"/>
            <a:ext cx="4845318" cy="306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87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3506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yo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10;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 'number'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 not assignable to type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'string'</a:t>
            </a: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369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9529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('Klaus');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(10);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(10 is not a string)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9280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Angabe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ist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optional,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werden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dann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abgeleitet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7;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number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683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= {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interface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344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 und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= {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interface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Object is possibly null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854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= { name: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 = { title: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error ('title'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1436960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= { name: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 = { title: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error ('title'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2019365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Single </a:t>
            </a:r>
            <a:r>
              <a:rPr lang="de-DE" dirty="0"/>
              <a:t>Page </a:t>
            </a:r>
            <a:r>
              <a:rPr lang="de-DE" dirty="0" err="1" smtClean="0"/>
              <a:t>ApplicationS</a:t>
            </a:r>
            <a:endParaRPr lang="de-DE" dirty="0"/>
          </a:p>
        </p:txBody>
      </p:sp>
      <p:grpSp>
        <p:nvGrpSpPr>
          <p:cNvPr id="10" name="Gruppierung 9"/>
          <p:cNvGrpSpPr/>
          <p:nvPr/>
        </p:nvGrpSpPr>
        <p:grpSpPr>
          <a:xfrm>
            <a:off x="685705" y="1492604"/>
            <a:ext cx="8534590" cy="5575019"/>
            <a:chOff x="192557" y="1492604"/>
            <a:chExt cx="8534590" cy="5575019"/>
          </a:xfrm>
        </p:grpSpPr>
        <p:pic>
          <p:nvPicPr>
            <p:cNvPr id="5" name="Bild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72416" y="1492604"/>
              <a:ext cx="3054731" cy="3543034"/>
            </a:xfrm>
            <a:prstGeom prst="rect">
              <a:avLst/>
            </a:prstGeom>
          </p:spPr>
        </p:pic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2557" y="1492604"/>
              <a:ext cx="3084389" cy="3543034"/>
            </a:xfrm>
            <a:prstGeom prst="rect">
              <a:avLst/>
            </a:prstGeom>
          </p:spPr>
        </p:pic>
        <p:sp>
          <p:nvSpPr>
            <p:cNvPr id="8" name="Textfeld 7"/>
            <p:cNvSpPr txBox="1"/>
            <p:nvPr/>
          </p:nvSpPr>
          <p:spPr>
            <a:xfrm>
              <a:off x="192557" y="5190186"/>
              <a:ext cx="3084389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de-DE" sz="2000" dirty="0" smtClean="0">
                  <a:solidFill>
                    <a:srgbClr val="EF7D1D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Klassische Webanwendung</a:t>
              </a: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r>
                <a:rPr lang="de-DE" sz="2000" dirty="0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JSP, </a:t>
              </a:r>
              <a:r>
                <a:rPr lang="de-DE" sz="2000" dirty="0" err="1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Thymeleaf</a:t>
              </a:r>
              <a:r>
                <a:rPr lang="de-DE" sz="2000" dirty="0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, JSF</a:t>
              </a: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r>
                <a:rPr lang="de-DE" sz="2000" dirty="0" err="1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jQuery</a:t>
              </a:r>
              <a:endPara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marL="285750" indent="-285750">
                <a:buFontTx/>
                <a:buChar char="-"/>
              </a:pPr>
              <a:endPara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9" name="Textfeld 8"/>
            <p:cNvSpPr txBox="1"/>
            <p:nvPr/>
          </p:nvSpPr>
          <p:spPr>
            <a:xfrm>
              <a:off x="5672416" y="5190186"/>
              <a:ext cx="3054731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de-DE" sz="2000" b="1" dirty="0" smtClean="0">
                  <a:solidFill>
                    <a:srgbClr val="EF7D1D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Single Page </a:t>
              </a:r>
              <a:r>
                <a:rPr lang="de-DE" sz="2000" b="1" dirty="0" err="1" smtClean="0">
                  <a:solidFill>
                    <a:srgbClr val="EF7D1D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Application</a:t>
              </a:r>
              <a:endPara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r>
                <a:rPr lang="de-DE" sz="2000" dirty="0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REST API</a:t>
              </a: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r>
                <a:rPr lang="de-DE" sz="2000" dirty="0" err="1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React</a:t>
              </a:r>
              <a:r>
                <a:rPr lang="de-DE" sz="2000" dirty="0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, Angular, </a:t>
              </a:r>
              <a:r>
                <a:rPr lang="de-DE" sz="2000" dirty="0" err="1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Vue</a:t>
              </a:r>
              <a:endPara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endPara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marL="285750" indent="-285750">
                <a:buFontTx/>
                <a:buChar char="-"/>
              </a:pPr>
              <a:endPara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2238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517362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für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2567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label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93249" y="35724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Überprüfung zur </a:t>
            </a:r>
            <a:r>
              <a:rPr lang="de-DE" sz="16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-Zeit</a:t>
            </a:r>
          </a:p>
          <a:p>
            <a:r>
              <a:rPr lang="de-DE" sz="16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(auch direkt in der IDE)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Properties als Typen in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505" y="4775195"/>
            <a:ext cx="5694659" cy="196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28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94380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Typen als Parameter angeben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93063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5838" y="1775774"/>
            <a:ext cx="6721221" cy="47513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Properties sind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read-only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this.props.restrictions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null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Nur bekannte Properties dürfen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x =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this.props.not_here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State muss vollständig initialisiert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{}; 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fehlt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darf nur im Konstruktor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this.state.password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null; // außerhalb des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Cstr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Elemente im State müssen korrekten Typ haben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7}); // 7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Unbekannte Elemente dürfen nicht in den State gesetzt werden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notHere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'invalid'});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17668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Potentielle Fehler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Typische Fehler, die durch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aufgedeckt werden</a:t>
            </a:r>
          </a:p>
        </p:txBody>
      </p:sp>
    </p:spTree>
    <p:extLst>
      <p:ext uri="{BB962C8B-B14F-4D97-AF65-F5344CB8AC3E}">
        <p14:creationId xmlns:p14="http://schemas.microsoft.com/office/powerpoint/2010/main" val="161609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Anwendung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402" y="762917"/>
            <a:ext cx="3813197" cy="3672789"/>
          </a:xfrm>
          <a:prstGeom prst="rect">
            <a:avLst/>
          </a:prstGeom>
          <a:ln>
            <a:solidFill>
              <a:srgbClr val="025249"/>
            </a:solidFill>
          </a:ln>
          <a:effectLst>
            <a:outerShdw blurRad="50800" dist="76200" dir="2700000" algn="t" rotWithShape="0">
              <a:srgbClr val="025249">
                <a:alpha val="40000"/>
              </a:srgbClr>
            </a:outerShdw>
          </a:effectLst>
        </p:spPr>
      </p:pic>
      <p:sp>
        <p:nvSpPr>
          <p:cNvPr id="4" name="Inhaltsplatzhalter 8"/>
          <p:cNvSpPr txBox="1">
            <a:spLocks/>
          </p:cNvSpPr>
          <p:nvPr/>
        </p:nvSpPr>
        <p:spPr>
          <a:xfrm>
            <a:off x="1609725" y="4757483"/>
            <a:ext cx="6686550" cy="1424375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Code: https://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github.com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Demo: https://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nilshartmann.github.io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</a:p>
          <a:p>
            <a:pPr marL="0" indent="0" algn="ctr">
              <a:lnSpc>
                <a:spcPct val="160000"/>
              </a:lnSpc>
              <a:buNone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73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139" y="852776"/>
            <a:ext cx="3466089" cy="3627303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649624" y="1996881"/>
            <a:ext cx="2373312" cy="282046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6" name="Rechteck 5"/>
          <p:cNvSpPr/>
          <p:nvPr/>
        </p:nvSpPr>
        <p:spPr>
          <a:xfrm>
            <a:off x="1587711" y="1928108"/>
            <a:ext cx="2559050" cy="1410211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7" name="Rechteck 6"/>
          <p:cNvSpPr/>
          <p:nvPr/>
        </p:nvSpPr>
        <p:spPr>
          <a:xfrm>
            <a:off x="1532678" y="1439688"/>
            <a:ext cx="3302000" cy="2944264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Rechteck 7"/>
          <p:cNvSpPr/>
          <p:nvPr/>
        </p:nvSpPr>
        <p:spPr>
          <a:xfrm>
            <a:off x="3149283" y="3902410"/>
            <a:ext cx="1589087" cy="433388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9" name="Rechteck 8"/>
          <p:cNvSpPr/>
          <p:nvPr/>
        </p:nvSpPr>
        <p:spPr>
          <a:xfrm>
            <a:off x="1451139" y="852775"/>
            <a:ext cx="3449322" cy="3627303"/>
          </a:xfrm>
          <a:prstGeom prst="rect">
            <a:avLst/>
          </a:prstGeom>
          <a:noFill/>
          <a:ln w="12700">
            <a:solidFill>
              <a:srgbClr val="6B8CAB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0" name="Textfeld 9"/>
          <p:cNvSpPr txBox="1"/>
          <p:nvPr/>
        </p:nvSpPr>
        <p:spPr>
          <a:xfrm>
            <a:off x="5103851" y="813418"/>
            <a:ext cx="3079689" cy="3724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input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&lt;Label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&lt;Button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1009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smtClean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Separation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concerns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RETHINKING BEST PRACTICES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29" y="1893195"/>
            <a:ext cx="8110647" cy="3945019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60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13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/>
          <a:srcRect l="63131"/>
          <a:stretch/>
        </p:blipFill>
        <p:spPr>
          <a:xfrm>
            <a:off x="5983488" y="618187"/>
            <a:ext cx="3299602" cy="4353058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291026" y="383235"/>
            <a:ext cx="540143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</a:t>
            </a:r>
            <a:r>
              <a:rPr lang="de-DE" sz="28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Templatesprache</a:t>
            </a:r>
            <a:endParaRPr lang="de-DE" sz="28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immer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komplett gerendert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können auf dem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Server gerendert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(„universal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webapps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“)</a:t>
            </a: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04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 Schritt für Schritt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63732" y="1263771"/>
            <a:ext cx="3978537" cy="467809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32" y="2283511"/>
            <a:ext cx="3978537" cy="65018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4"/>
          <a:srcRect b="62443"/>
          <a:stretch/>
        </p:blipFill>
        <p:spPr>
          <a:xfrm>
            <a:off x="2968341" y="3574936"/>
            <a:ext cx="3969319" cy="139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3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2441</Words>
  <Application>Microsoft Macintosh PowerPoint</Application>
  <PresentationFormat>A4-Papier (210x297 mm)</PresentationFormat>
  <Paragraphs>509</Paragraphs>
  <Slides>44</Slides>
  <Notes>30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44</vt:i4>
      </vt:variant>
    </vt:vector>
  </HeadingPairs>
  <TitlesOfParts>
    <vt:vector size="54" baseType="lpstr"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Arial</vt:lpstr>
      <vt:lpstr>Office-Design</vt:lpstr>
      <vt:lpstr>BED-CON BERLIN | SEPTEMBER 2017 | @NILSHARTMANN    </vt:lpstr>
      <vt:lpstr>@nilshartmann</vt:lpstr>
      <vt:lpstr>https://facebook.github.io/react/</vt:lpstr>
      <vt:lpstr>Hintergrund: Single Page ApplicationS</vt:lpstr>
      <vt:lpstr>Beispiel Anwendung</vt:lpstr>
      <vt:lpstr>Komponenten</vt:lpstr>
      <vt:lpstr>Separation of concerns</vt:lpstr>
      <vt:lpstr>Komponenten</vt:lpstr>
      <vt:lpstr>React Schritt für Schritt</vt:lpstr>
      <vt:lpstr>Die JSX Spracherweiterung</vt:lpstr>
      <vt:lpstr>Eine React Komponente: Als Funktion</vt:lpstr>
      <vt:lpstr>Komponente einbinden</vt:lpstr>
      <vt:lpstr>Komponente einbinden</vt:lpstr>
      <vt:lpstr>Komponenten: Properties</vt:lpstr>
      <vt:lpstr>Komponenten Verwenden</vt:lpstr>
      <vt:lpstr>Beispiel: Komponentenlisten</vt:lpstr>
      <vt:lpstr>Beispiel: Komponentenlisten</vt:lpstr>
      <vt:lpstr>Komponenten Klassen</vt:lpstr>
      <vt:lpstr>Zustand von Komponenten</vt:lpstr>
      <vt:lpstr>Beispiel: Eingabefeld</vt:lpstr>
      <vt:lpstr>Beispiel: Eingabefeld</vt:lpstr>
      <vt:lpstr>Beispiel: Eingabefeld</vt:lpstr>
      <vt:lpstr>Beispiel: Eingabefeld</vt:lpstr>
      <vt:lpstr>Zustand: Eingabefeld</vt:lpstr>
      <vt:lpstr>React: Uni directional dataflow</vt:lpstr>
      <vt:lpstr>Komponentenhierarchien</vt:lpstr>
      <vt:lpstr>Kommunikation</vt:lpstr>
      <vt:lpstr>PowerPoint-Präsentation</vt:lpstr>
      <vt:lpstr>HTTPS://NILSHARTMANN.NET | @nilshartmann</vt:lpstr>
      <vt:lpstr>PowerPoint-Präsentation</vt:lpstr>
      <vt:lpstr>http://www.typescriptlang.org/</vt:lpstr>
      <vt:lpstr>Hintergrund: TypeScript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PowerPoint-Präsentation</vt:lpstr>
      <vt:lpstr>TypeScript und React: Properties</vt:lpstr>
      <vt:lpstr>TypeScript und React: Properties &amp; State</vt:lpstr>
      <vt:lpstr>TypeScript und React: Properties &amp; State</vt:lpstr>
      <vt:lpstr>TypeScript und React: Properties &amp; State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281</cp:revision>
  <cp:lastPrinted>2016-09-28T15:33:57Z</cp:lastPrinted>
  <dcterms:created xsi:type="dcterms:W3CDTF">2016-03-28T15:59:53Z</dcterms:created>
  <dcterms:modified xsi:type="dcterms:W3CDTF">2017-09-20T21:35:21Z</dcterms:modified>
</cp:coreProperties>
</file>

<file path=docProps/thumbnail.jpeg>
</file>